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notesMasterIdLst>
    <p:notesMasterId r:id="rId10"/>
  </p:notesMasterIdLst>
  <p:sldIdLst>
    <p:sldId id="401" r:id="rId2"/>
    <p:sldId id="428" r:id="rId3"/>
    <p:sldId id="421" r:id="rId4"/>
    <p:sldId id="429" r:id="rId5"/>
    <p:sldId id="430" r:id="rId6"/>
    <p:sldId id="433" r:id="rId7"/>
    <p:sldId id="432" r:id="rId8"/>
    <p:sldId id="43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462E"/>
    <a:srgbClr val="B3B4A3"/>
    <a:srgbClr val="FFFFFF"/>
    <a:srgbClr val="DA5120"/>
    <a:srgbClr val="DA5020"/>
    <a:srgbClr val="D75120"/>
    <a:srgbClr val="434A00"/>
    <a:srgbClr val="C0C0C0"/>
    <a:srgbClr val="29292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42" autoAdjust="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1448" y="-496"/>
      </p:cViewPr>
      <p:guideLst>
        <p:guide orient="horz" pos="640"/>
        <p:guide pos="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osenfeld:Desktop:Instituto%20em%20n&#250;meros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osenfeld:Desktop:Instituto%20em%20n&#250;meros%20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osenfeld:Desktop:Instituto%20em%20n&#250;meros%2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osenfeld:Desktop:Instituto%20em%20n&#250;meros%20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osenfeld:Desktop:Instituto%20em%20n&#250;meros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1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262976261468154"/>
                  <c:y val="0.0291986998377389"/>
                </c:manualLayout>
              </c:layout>
              <c:tx>
                <c:rich>
                  <a:bodyPr/>
                  <a:lstStyle/>
                  <a:p>
                    <a:pPr>
                      <a:defRPr lang="pt-PT" sz="1400" noProof="0"/>
                    </a:pPr>
                    <a:r>
                      <a:rPr lang="pt-PT" b="1" noProof="0" smtClean="0"/>
                      <a:t>Doações </a:t>
                    </a:r>
                  </a:p>
                  <a:p>
                    <a:pPr>
                      <a:defRPr lang="pt-PT" sz="1400" noProof="0"/>
                    </a:pPr>
                    <a:r>
                      <a:rPr lang="pt-PT" noProof="0" smtClean="0"/>
                      <a:t>R$ 1.145.192,86</a:t>
                    </a:r>
                    <a:endParaRPr lang="pt-PT" noProof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80939554974173"/>
                  <c:y val="-0.132605923307016"/>
                </c:manualLayout>
              </c:layout>
              <c:tx>
                <c:rich>
                  <a:bodyPr/>
                  <a:lstStyle/>
                  <a:p>
                    <a:r>
                      <a:rPr lang="pt-PT" b="1" noProof="0" dirty="0" smtClean="0"/>
                      <a:t>Renúncia</a:t>
                    </a:r>
                    <a:r>
                      <a:rPr lang="en-US" b="1" dirty="0" smtClean="0"/>
                      <a:t> fiscal</a:t>
                    </a:r>
                    <a:r>
                      <a:rPr lang="en-US" b="0" baseline="0" dirty="0" smtClean="0"/>
                      <a:t> </a:t>
                    </a:r>
                    <a:r>
                      <a:rPr lang="en-US" dirty="0" smtClean="0"/>
                      <a:t>     R$ 129.653,49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t-PT" b="1" noProof="0" dirty="0" smtClean="0"/>
                      <a:t>Receitas financeiras</a:t>
                    </a:r>
                    <a:r>
                      <a:rPr lang="pt-PT" b="0" baseline="0" noProof="0" dirty="0" smtClean="0"/>
                      <a:t>         </a:t>
                    </a:r>
                    <a:r>
                      <a:rPr lang="pt-PT" noProof="0" dirty="0" smtClean="0"/>
                      <a:t>R$5.278,32</a:t>
                    </a:r>
                    <a:endParaRPr lang="pt-PT" noProof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Receitas!$C$6:$C$8</c:f>
              <c:strCache>
                <c:ptCount val="3"/>
                <c:pt idx="0">
                  <c:v>Doações</c:v>
                </c:pt>
                <c:pt idx="1">
                  <c:v>Renúncia fiscal</c:v>
                </c:pt>
                <c:pt idx="2">
                  <c:v>Receita finaceiras</c:v>
                </c:pt>
              </c:strCache>
            </c:strRef>
          </c:cat>
          <c:val>
            <c:numRef>
              <c:f>Receitas!$D$6:$D$8</c:f>
              <c:numCache>
                <c:formatCode>"R$"#,##0.00;[Red]"R$"#,##0.00</c:formatCode>
                <c:ptCount val="3"/>
                <c:pt idx="0">
                  <c:v>1.14519286E6</c:v>
                </c:pt>
                <c:pt idx="1">
                  <c:v>129653.49</c:v>
                </c:pt>
                <c:pt idx="2">
                  <c:v>5278.32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1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0939587098865363"/>
                  <c:y val="-0.379058783363902"/>
                </c:manualLayout>
              </c:layout>
              <c:tx>
                <c:rich>
                  <a:bodyPr/>
                  <a:lstStyle/>
                  <a:p>
                    <a:r>
                      <a:rPr lang="pt-PT" b="1" noProof="0" dirty="0" smtClean="0"/>
                      <a:t>Cenários Educação</a:t>
                    </a:r>
                    <a:r>
                      <a:rPr lang="pt-PT" noProof="0" dirty="0" smtClean="0"/>
                      <a:t> R$ 480.000,00</a:t>
                    </a:r>
                    <a:endParaRPr lang="pt-PT" noProof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400681304226565"/>
                  <c:y val="0.133358678572467"/>
                </c:manualLayout>
              </c:layout>
              <c:tx>
                <c:rich>
                  <a:bodyPr/>
                  <a:lstStyle/>
                  <a:p>
                    <a:r>
                      <a:rPr lang="pt-BR" sz="1400" b="1" noProof="0" dirty="0"/>
                      <a:t>Cenários </a:t>
                    </a:r>
                    <a:r>
                      <a:rPr lang="pt-BR" sz="1400" b="1" noProof="0" dirty="0" smtClean="0"/>
                      <a:t>Democracia</a:t>
                    </a:r>
                    <a:r>
                      <a:rPr lang="pt-BR" sz="1400" noProof="0" dirty="0" smtClean="0"/>
                      <a:t>           </a:t>
                    </a:r>
                    <a:r>
                      <a:rPr lang="pt-BR" sz="1400" noProof="0" dirty="0" err="1" smtClean="0"/>
                      <a:t>R</a:t>
                    </a:r>
                    <a:r>
                      <a:rPr lang="pt-BR" sz="1400" noProof="0" dirty="0" smtClean="0"/>
                      <a:t>$ 607.130,00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0972024821457926"/>
                  <c:y val="-0.199335279818979"/>
                </c:manualLayout>
              </c:layout>
              <c:tx>
                <c:rich>
                  <a:bodyPr/>
                  <a:lstStyle/>
                  <a:p>
                    <a:r>
                      <a:rPr lang="pt-PT" b="1" noProof="0" dirty="0" smtClean="0"/>
                      <a:t>Cenários Sociedade Civil </a:t>
                    </a:r>
                    <a:r>
                      <a:rPr lang="pt-PT" noProof="0" dirty="0" smtClean="0"/>
                      <a:t>(disseminação)</a:t>
                    </a:r>
                    <a:r>
                      <a:rPr lang="pt-PT" baseline="0" noProof="0" dirty="0" smtClean="0"/>
                      <a:t> </a:t>
                    </a:r>
                    <a:r>
                      <a:rPr lang="pt-PT" noProof="0" dirty="0" smtClean="0"/>
                      <a:t>     R$ 20.000,00</a:t>
                    </a:r>
                    <a:endParaRPr lang="pt-PT" noProof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pt-PT" b="1" noProof="0" dirty="0" smtClean="0"/>
                      <a:t>Cursos</a:t>
                    </a:r>
                    <a:r>
                      <a:rPr lang="pt-PT" baseline="0" noProof="0" dirty="0" smtClean="0"/>
                      <a:t>      </a:t>
                    </a:r>
                    <a:r>
                      <a:rPr lang="pt-PT" noProof="0" dirty="0" smtClean="0"/>
                      <a:t>         R$ 38.062,86</a:t>
                    </a:r>
                    <a:endParaRPr lang="pt-PT" noProof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pt-BR" sz="1400" noProof="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Receitas!$C$18:$C$21</c:f>
              <c:strCache>
                <c:ptCount val="4"/>
                <c:pt idx="0">
                  <c:v>Cenários Educação</c:v>
                </c:pt>
                <c:pt idx="1">
                  <c:v>Cenários Democracia</c:v>
                </c:pt>
                <c:pt idx="2">
                  <c:v>Cenários Sociedade Civil (disseminação)</c:v>
                </c:pt>
                <c:pt idx="3">
                  <c:v>Cursos</c:v>
                </c:pt>
              </c:strCache>
            </c:strRef>
          </c:cat>
          <c:val>
            <c:numRef>
              <c:f>Receitas!$D$18:$D$21</c:f>
              <c:numCache>
                <c:formatCode>"R$"#,##0.00;[Red]"R$"#,##0.00</c:formatCode>
                <c:ptCount val="4"/>
                <c:pt idx="0">
                  <c:v>480000.0</c:v>
                </c:pt>
                <c:pt idx="1">
                  <c:v>607130.0</c:v>
                </c:pt>
                <c:pt idx="2">
                  <c:v>20000.0</c:v>
                </c:pt>
                <c:pt idx="3">
                  <c:v>38062.86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1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PT" b="1" noProof="0" smtClean="0"/>
                      <a:t>Fundação Telefônica-Vivo</a:t>
                    </a:r>
                    <a:endParaRPr lang="pt-PT" b="0" noProof="0" smtClean="0"/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R</a:t>
                    </a:r>
                    <a:r>
                      <a:rPr lang="en-US" smtClean="0"/>
                      <a:t>$ 180.000,00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t-PT" b="1" noProof="0" smtClean="0"/>
                      <a:t>Instituto Unibanco</a:t>
                    </a:r>
                    <a:r>
                      <a:rPr lang="pt-PT" noProof="0" smtClean="0"/>
                      <a:t> R$ 15.000,00</a:t>
                    </a:r>
                    <a:endParaRPr lang="pt-PT" noProof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63469241357565"/>
                  <c:y val="-0.00783006539818275"/>
                </c:manualLayout>
              </c:layout>
              <c:tx>
                <c:rich>
                  <a:bodyPr/>
                  <a:lstStyle/>
                  <a:p>
                    <a:r>
                      <a:rPr lang="pt-PT" b="1" noProof="0" dirty="0" smtClean="0"/>
                      <a:t>Ação Educativa</a:t>
                    </a:r>
                    <a:endParaRPr lang="pt-PT" b="0" noProof="0" dirty="0" smtClean="0"/>
                  </a:p>
                  <a:p>
                    <a:r>
                      <a:rPr lang="pt-PT" noProof="0" dirty="0" smtClean="0"/>
                      <a:t> R$ 10.000,00</a:t>
                    </a:r>
                    <a:endParaRPr lang="pt-PT" noProof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5532948803035"/>
                  <c:y val="-0.344850498854047"/>
                </c:manualLayout>
              </c:layout>
              <c:tx>
                <c:rich>
                  <a:bodyPr/>
                  <a:lstStyle/>
                  <a:p>
                    <a:r>
                      <a:rPr lang="pt-PT" b="1" noProof="0" dirty="0" smtClean="0"/>
                      <a:t>Instituto C&amp;A</a:t>
                    </a:r>
                    <a:r>
                      <a:rPr lang="en-US" dirty="0" smtClean="0"/>
                      <a:t> </a:t>
                    </a:r>
                  </a:p>
                  <a:p>
                    <a:r>
                      <a:rPr lang="en-US" dirty="0" smtClean="0"/>
                      <a:t>R$ 200.000,00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"/>
                  <c:y val="-0.123163864586273"/>
                </c:manualLayout>
              </c:layout>
              <c:tx>
                <c:rich>
                  <a:bodyPr/>
                  <a:lstStyle/>
                  <a:p>
                    <a:r>
                      <a:rPr lang="pt-PT" b="1" noProof="0" dirty="0" smtClean="0"/>
                      <a:t>Fundação Itaú-Social</a:t>
                    </a:r>
                    <a:r>
                      <a:rPr lang="pt-PT" b="1" baseline="0" noProof="0" dirty="0" smtClean="0"/>
                      <a:t> </a:t>
                    </a:r>
                  </a:p>
                  <a:p>
                    <a:r>
                      <a:rPr lang="en-US" dirty="0" smtClean="0"/>
                      <a:t>R$ 75.000,00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499015121352115"/>
                  <c:y val="0.15754917984487"/>
                </c:manualLayout>
              </c:layout>
              <c:tx>
                <c:rich>
                  <a:bodyPr/>
                  <a:lstStyle/>
                  <a:p>
                    <a:r>
                      <a:rPr lang="pt-PT" b="1" noProof="0" dirty="0" smtClean="0"/>
                      <a:t>Fundação Ford</a:t>
                    </a:r>
                    <a:r>
                      <a:rPr lang="pt-PT" b="0" baseline="0" noProof="0" dirty="0" smtClean="0"/>
                      <a:t>      </a:t>
                    </a:r>
                    <a:r>
                      <a:rPr lang="pt-PT" noProof="0" dirty="0" smtClean="0"/>
                      <a:t> </a:t>
                    </a:r>
                    <a:r>
                      <a:rPr lang="en-US" dirty="0" smtClean="0"/>
                      <a:t> R$ 607.130,00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105243874311515"/>
                  <c:y val="-0.176893665675265"/>
                </c:manualLayout>
              </c:layout>
              <c:tx>
                <c:rich>
                  <a:bodyPr/>
                  <a:lstStyle/>
                  <a:p>
                    <a:r>
                      <a:rPr lang="pt-PT" b="1" noProof="0" smtClean="0"/>
                      <a:t>Outras PJs </a:t>
                    </a:r>
                  </a:p>
                  <a:p>
                    <a:r>
                      <a:rPr lang="pt-PT" noProof="0" smtClean="0"/>
                      <a:t>(para cursos)</a:t>
                    </a:r>
                  </a:p>
                  <a:p>
                    <a:r>
                      <a:rPr lang="pt-PT" noProof="0" smtClean="0"/>
                      <a:t>R$ 28.353,36</a:t>
                    </a:r>
                    <a:endParaRPr lang="pt-PT" noProof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0780357346359773"/>
                  <c:y val="-0.0378846851652561"/>
                </c:manualLayout>
              </c:layout>
              <c:tx>
                <c:rich>
                  <a:bodyPr/>
                  <a:lstStyle/>
                  <a:p>
                    <a:r>
                      <a:rPr lang="pt-PT" b="1" noProof="0" smtClean="0"/>
                      <a:t>Pessoas físicas </a:t>
                    </a:r>
                    <a:r>
                      <a:rPr lang="pt-PT" noProof="0" smtClean="0"/>
                      <a:t>(cursos)</a:t>
                    </a:r>
                  </a:p>
                  <a:p>
                    <a:r>
                      <a:rPr lang="pt-PT" noProof="0" smtClean="0"/>
                      <a:t> R$ 29.709,50</a:t>
                    </a:r>
                    <a:endParaRPr lang="pt-PT" noProof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pt-BR" sz="1400" noProof="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Receitas!$C$33:$C$40</c:f>
              <c:strCache>
                <c:ptCount val="8"/>
                <c:pt idx="0">
                  <c:v>Fundação Telefônica-Vivo</c:v>
                </c:pt>
                <c:pt idx="1">
                  <c:v>Instituto Unibanco</c:v>
                </c:pt>
                <c:pt idx="2">
                  <c:v>Ação Educativa</c:v>
                </c:pt>
                <c:pt idx="3">
                  <c:v>Instituto C&amp;A</c:v>
                </c:pt>
                <c:pt idx="4">
                  <c:v>Fundação Itaú-Social</c:v>
                </c:pt>
                <c:pt idx="5">
                  <c:v>Fundação Ford</c:v>
                </c:pt>
                <c:pt idx="6">
                  <c:v>Outras PJs (para cursos)</c:v>
                </c:pt>
                <c:pt idx="7">
                  <c:v>Pessoas físicas (cursos)</c:v>
                </c:pt>
              </c:strCache>
            </c:strRef>
          </c:cat>
          <c:val>
            <c:numRef>
              <c:f>Receitas!$D$33:$D$40</c:f>
              <c:numCache>
                <c:formatCode>"R$"#,##0.00;[Red]"R$"#,##0.00</c:formatCode>
                <c:ptCount val="8"/>
                <c:pt idx="0">
                  <c:v>180000.0</c:v>
                </c:pt>
                <c:pt idx="1">
                  <c:v>15000.0</c:v>
                </c:pt>
                <c:pt idx="2">
                  <c:v>10000.0</c:v>
                </c:pt>
                <c:pt idx="3">
                  <c:v>200000.0</c:v>
                </c:pt>
                <c:pt idx="4">
                  <c:v>75000.0</c:v>
                </c:pt>
                <c:pt idx="5">
                  <c:v>607130.0</c:v>
                </c:pt>
                <c:pt idx="6">
                  <c:v>28353.36</c:v>
                </c:pt>
                <c:pt idx="7">
                  <c:v>29709.5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1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273875448130324"/>
                  <c:y val="-0.152503442959878"/>
                </c:manualLayout>
              </c:layout>
              <c:tx>
                <c:rich>
                  <a:bodyPr/>
                  <a:lstStyle/>
                  <a:p>
                    <a:r>
                      <a:rPr lang="pt-PT" b="1" noProof="0" dirty="0" smtClean="0"/>
                      <a:t>Projetos</a:t>
                    </a:r>
                  </a:p>
                  <a:p>
                    <a:r>
                      <a:rPr lang="pt-PT" b="1" noProof="0" dirty="0" smtClean="0"/>
                      <a:t> </a:t>
                    </a:r>
                    <a:r>
                      <a:rPr lang="pt-PT" b="0" noProof="0" dirty="0" smtClean="0"/>
                      <a:t>R$ 854.685,17</a:t>
                    </a:r>
                    <a:endParaRPr lang="pt-PT" b="0" noProof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255015880458619"/>
                  <c:y val="-0.0377152515653419"/>
                </c:manualLayout>
              </c:layout>
              <c:tx>
                <c:rich>
                  <a:bodyPr/>
                  <a:lstStyle/>
                  <a:p>
                    <a:r>
                      <a:rPr lang="pt-PT" b="1" noProof="0" smtClean="0"/>
                      <a:t>Cursos</a:t>
                    </a:r>
                    <a:endParaRPr lang="pt-PT" noProof="0" smtClean="0"/>
                  </a:p>
                  <a:p>
                    <a:r>
                      <a:rPr lang="pt-PT" noProof="0" smtClean="0"/>
                      <a:t> R$ 52.723,04</a:t>
                    </a:r>
                    <a:endParaRPr lang="pt-PT" noProof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75261217368312"/>
                  <c:y val="0.0063424244101114"/>
                </c:manualLayout>
              </c:layout>
              <c:tx>
                <c:rich>
                  <a:bodyPr/>
                  <a:lstStyle/>
                  <a:p>
                    <a:r>
                      <a:rPr lang="pt-PT" b="1" noProof="0" dirty="0" smtClean="0"/>
                      <a:t>Tributos </a:t>
                    </a:r>
                    <a:r>
                      <a:rPr lang="pt-PT" noProof="0" dirty="0" smtClean="0"/>
                      <a:t>(parcial) R$ 131.896,33</a:t>
                    </a:r>
                    <a:endParaRPr lang="pt-PT" noProof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Despesas!$C$6:$C$8</c:f>
              <c:strCache>
                <c:ptCount val="3"/>
                <c:pt idx="0">
                  <c:v>Projetos</c:v>
                </c:pt>
                <c:pt idx="1">
                  <c:v>Cursos</c:v>
                </c:pt>
                <c:pt idx="2">
                  <c:v>Tributos (parcial)</c:v>
                </c:pt>
              </c:strCache>
            </c:strRef>
          </c:cat>
          <c:val>
            <c:numRef>
              <c:f>Despesas!$D$6:$D$8</c:f>
              <c:numCache>
                <c:formatCode>"R$"#,##0.00;[Red]"R$"#,##0.00</c:formatCode>
                <c:ptCount val="3"/>
                <c:pt idx="0">
                  <c:v>854685.1699999989</c:v>
                </c:pt>
                <c:pt idx="1">
                  <c:v>52723.04</c:v>
                </c:pt>
                <c:pt idx="2">
                  <c:v>131896.33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539675749428"/>
          <c:y val="0.104860564106643"/>
          <c:w val="0.828534624496718"/>
          <c:h val="0.790278871786714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4394381226884"/>
                  <c:y val="0.0308821831486418"/>
                </c:manualLayout>
              </c:layout>
              <c:tx>
                <c:rich>
                  <a:bodyPr/>
                  <a:lstStyle/>
                  <a:p>
                    <a:r>
                      <a:rPr lang="pt-PT" b="1" noProof="0" smtClean="0"/>
                      <a:t>Cenários Educação</a:t>
                    </a:r>
                    <a:endParaRPr lang="pt-PT" b="0" noProof="0" smtClean="0"/>
                  </a:p>
                  <a:p>
                    <a:r>
                      <a:rPr lang="pt-PT" noProof="0" smtClean="0"/>
                      <a:t> R$ 473.841,86</a:t>
                    </a:r>
                    <a:endParaRPr lang="pt-PT" noProof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62675849467387"/>
                  <c:y val="-0.277584291428586"/>
                </c:manualLayout>
              </c:layout>
              <c:tx>
                <c:rich>
                  <a:bodyPr/>
                  <a:lstStyle/>
                  <a:p>
                    <a:r>
                      <a:rPr lang="pt-PT" b="1" noProof="0" smtClean="0"/>
                      <a:t>Cenários Democracia</a:t>
                    </a:r>
                    <a:endParaRPr lang="pt-PT" b="0" noProof="0" smtClean="0"/>
                  </a:p>
                  <a:p>
                    <a:r>
                      <a:rPr lang="pt-PT" noProof="0" smtClean="0"/>
                      <a:t>R$ 347.138,85</a:t>
                    </a:r>
                    <a:endParaRPr lang="pt-PT" noProof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417596585366677"/>
                  <c:y val="0.0997754965375151"/>
                </c:manualLayout>
              </c:layout>
              <c:tx>
                <c:rich>
                  <a:bodyPr/>
                  <a:lstStyle/>
                  <a:p>
                    <a:r>
                      <a:rPr lang="pt-PT" b="1" noProof="0" dirty="0" smtClean="0"/>
                      <a:t>Cenários Sociedade Civil </a:t>
                    </a:r>
                    <a:r>
                      <a:rPr lang="pt-PT" noProof="0" dirty="0" smtClean="0"/>
                      <a:t>(disseminação)</a:t>
                    </a:r>
                  </a:p>
                  <a:p>
                    <a:r>
                      <a:rPr lang="pt-PT" noProof="0" dirty="0" smtClean="0"/>
                      <a:t>R$ 33.704,46</a:t>
                    </a:r>
                    <a:endParaRPr lang="pt-PT" noProof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463918844452651"/>
                  <c:y val="-0.0752399621294731"/>
                </c:manualLayout>
              </c:layout>
              <c:tx>
                <c:rich>
                  <a:bodyPr/>
                  <a:lstStyle/>
                  <a:p>
                    <a:r>
                      <a:rPr lang="pt-PT" b="1" noProof="0" dirty="0" smtClean="0"/>
                      <a:t>Cursos</a:t>
                    </a:r>
                    <a:endParaRPr lang="pt-PT" b="0" noProof="0" dirty="0" smtClean="0"/>
                  </a:p>
                  <a:p>
                    <a:r>
                      <a:rPr lang="pt-PT" noProof="0" dirty="0" smtClean="0"/>
                      <a:t>R$ 52.723,04</a:t>
                    </a:r>
                    <a:endParaRPr lang="pt-PT" noProof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24298910425791"/>
                  <c:y val="0.123936687457825"/>
                </c:manualLayout>
              </c:layout>
              <c:tx>
                <c:rich>
                  <a:bodyPr/>
                  <a:lstStyle/>
                  <a:p>
                    <a:r>
                      <a:rPr lang="pt-PT" b="1" noProof="0" dirty="0" smtClean="0"/>
                      <a:t>Tributos</a:t>
                    </a:r>
                    <a:endParaRPr lang="pt-PT" b="0" noProof="0" dirty="0" smtClean="0"/>
                  </a:p>
                  <a:p>
                    <a:r>
                      <a:rPr lang="pt-PT" noProof="0" dirty="0" smtClean="0"/>
                      <a:t>R$ 131.896,33</a:t>
                    </a:r>
                    <a:endParaRPr lang="pt-PT" noProof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Despesas!$C$19:$C$23</c:f>
              <c:strCache>
                <c:ptCount val="5"/>
                <c:pt idx="0">
                  <c:v>Cenários Educação</c:v>
                </c:pt>
                <c:pt idx="1">
                  <c:v>Cenários Democracia</c:v>
                </c:pt>
                <c:pt idx="2">
                  <c:v>Cenários Sociedade Civil (disseminação)</c:v>
                </c:pt>
                <c:pt idx="3">
                  <c:v>Cursos</c:v>
                </c:pt>
                <c:pt idx="4">
                  <c:v>Tributos</c:v>
                </c:pt>
              </c:strCache>
            </c:strRef>
          </c:cat>
          <c:val>
            <c:numRef>
              <c:f>Despesas!$D$19:$D$23</c:f>
              <c:numCache>
                <c:formatCode>"R$"#,##0.00;[Red]"R$"#,##0.00</c:formatCode>
                <c:ptCount val="5"/>
                <c:pt idx="0">
                  <c:v>473841.86</c:v>
                </c:pt>
                <c:pt idx="1">
                  <c:v>347138.85</c:v>
                </c:pt>
                <c:pt idx="2">
                  <c:v>33704.46</c:v>
                </c:pt>
                <c:pt idx="3">
                  <c:v>52723.04</c:v>
                </c:pt>
                <c:pt idx="4">
                  <c:v>131896.33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ED00F-9B40-FC4F-BCF7-262893C0C6E1}" type="datetimeFigureOut">
              <a:rPr lang="en-US" smtClean="0"/>
              <a:pPr/>
              <a:t>13/05/15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3E832-D32E-9242-842C-38C8B7411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8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3D84-F568-6143-A03D-466CEC6D82F8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13/05/15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C9F-4065-AF4A-9860-28AC3E036A4D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334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3D84-F568-6143-A03D-466CEC6D82F8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13/05/15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C9F-4065-AF4A-9860-28AC3E036A4D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000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3D84-F568-6143-A03D-466CEC6D82F8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13/05/15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C9F-4065-AF4A-9860-28AC3E036A4D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278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3D84-F568-6143-A03D-466CEC6D82F8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13/05/15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96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3D84-F568-6143-A03D-466CEC6D82F8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13/05/15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C9F-4065-AF4A-9860-28AC3E036A4D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735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3D84-F568-6143-A03D-466CEC6D82F8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13/05/15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C9F-4065-AF4A-9860-28AC3E036A4D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639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3D84-F568-6143-A03D-466CEC6D82F8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13/05/15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C9F-4065-AF4A-9860-28AC3E036A4D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666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3D84-F568-6143-A03D-466CEC6D82F8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13/05/15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C9F-4065-AF4A-9860-28AC3E036A4D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133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3D84-F568-6143-A03D-466CEC6D82F8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13/05/15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C9F-4065-AF4A-9860-28AC3E036A4D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71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3D84-F568-6143-A03D-466CEC6D82F8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13/05/15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C9F-4065-AF4A-9860-28AC3E036A4D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07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3D84-F568-6143-A03D-466CEC6D82F8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13/05/15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C9F-4065-AF4A-9860-28AC3E036A4D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061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teksttypografierne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  <a:p>
            <a:pPr lvl="1"/>
            <a:r>
              <a:rPr lang="en-US" dirty="0" err="1" smtClean="0"/>
              <a:t>Andet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Fjerde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Femte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E3D84-F568-6143-A03D-466CEC6D82F8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13/05/15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1C9F-4065-AF4A-9860-28AC3E036A4D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589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48735" y="2334947"/>
            <a:ext cx="825782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6000" dirty="0" smtClean="0">
                <a:solidFill>
                  <a:schemeClr val="bg1"/>
                </a:solidFill>
                <a:latin typeface="Gill Sans Light"/>
                <a:cs typeface="Gill Sans Light"/>
              </a:rPr>
              <a:t>INSTITUTO REOS</a:t>
            </a:r>
          </a:p>
          <a:p>
            <a:pPr algn="ctr"/>
            <a:r>
              <a:rPr lang="pt-PT" sz="4800" dirty="0" smtClean="0">
                <a:solidFill>
                  <a:schemeClr val="bg1"/>
                </a:solidFill>
                <a:latin typeface="Gill Sans Light"/>
                <a:cs typeface="Gill Sans Light"/>
              </a:rPr>
              <a:t>Receitas e Despesas 2014</a:t>
            </a:r>
            <a:endParaRPr lang="pt-PT" sz="4800" dirty="0" smtClean="0">
              <a:solidFill>
                <a:schemeClr val="bg1"/>
              </a:solidFill>
              <a:latin typeface="Gill Sans Light"/>
              <a:cs typeface="Gill Sans Light"/>
            </a:endParaRPr>
          </a:p>
          <a:p>
            <a:pPr algn="ctr"/>
            <a:endParaRPr lang="pt-PT" sz="4800" dirty="0" smtClean="0">
              <a:solidFill>
                <a:schemeClr val="bg1"/>
              </a:solidFill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696934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A5120">
              <a:alpha val="93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60400" y="3314890"/>
            <a:ext cx="2676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Gill Sans Light"/>
                <a:cs typeface="Gill Sans Light"/>
              </a:rPr>
              <a:t>RECEITAS</a:t>
            </a:r>
            <a:endParaRPr lang="en-US" sz="6000" dirty="0">
              <a:solidFill>
                <a:schemeClr val="bg1"/>
              </a:solidFill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136540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4482866"/>
              </p:ext>
            </p:extLst>
          </p:nvPr>
        </p:nvGraphicFramePr>
        <p:xfrm>
          <a:off x="691443" y="2082798"/>
          <a:ext cx="7380111" cy="3857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4200" y="504296"/>
            <a:ext cx="8187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6000" dirty="0">
                <a:solidFill>
                  <a:srgbClr val="FFFFFF"/>
                </a:solidFill>
                <a:latin typeface="Gill Sans Light"/>
                <a:cs typeface="Gill Sans Light"/>
              </a:rPr>
              <a:t>P</a:t>
            </a:r>
            <a:r>
              <a:rPr lang="pt-PT" sz="6000" dirty="0" smtClean="0">
                <a:solidFill>
                  <a:srgbClr val="FFFFFF"/>
                </a:solidFill>
                <a:latin typeface="Gill Sans Light"/>
                <a:cs typeface="Gill Sans Light"/>
              </a:rPr>
              <a:t>or tipo</a:t>
            </a:r>
            <a:endParaRPr lang="pt-PT" sz="2800" dirty="0">
              <a:solidFill>
                <a:srgbClr val="FFFFFF"/>
              </a:solidFill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700270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4200" y="504296"/>
            <a:ext cx="8187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6000" dirty="0">
                <a:solidFill>
                  <a:srgbClr val="FFFFFF"/>
                </a:solidFill>
                <a:latin typeface="Gill Sans Light"/>
                <a:cs typeface="Gill Sans Light"/>
              </a:rPr>
              <a:t>P</a:t>
            </a:r>
            <a:r>
              <a:rPr lang="pt-PT" sz="6000" dirty="0" smtClean="0">
                <a:solidFill>
                  <a:srgbClr val="FFFFFF"/>
                </a:solidFill>
                <a:latin typeface="Gill Sans Light"/>
                <a:cs typeface="Gill Sans Light"/>
              </a:rPr>
              <a:t>or </a:t>
            </a:r>
            <a:r>
              <a:rPr lang="pt-PT" sz="6000" dirty="0" smtClean="0">
                <a:solidFill>
                  <a:srgbClr val="FFFFFF"/>
                </a:solidFill>
                <a:latin typeface="Gill Sans Light"/>
                <a:cs typeface="Gill Sans Light"/>
              </a:rPr>
              <a:t>projeto</a:t>
            </a:r>
            <a:endParaRPr lang="pt-PT" sz="2800" dirty="0">
              <a:solidFill>
                <a:srgbClr val="FFFFFF"/>
              </a:solidFill>
              <a:latin typeface="Gill Sans Light"/>
              <a:cs typeface="Gill Sans Light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738391"/>
              </p:ext>
            </p:extLst>
          </p:nvPr>
        </p:nvGraphicFramePr>
        <p:xfrm>
          <a:off x="584199" y="2057400"/>
          <a:ext cx="7318023" cy="3714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124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4200" y="504296"/>
            <a:ext cx="8187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6000" dirty="0">
                <a:solidFill>
                  <a:srgbClr val="FFFFFF"/>
                </a:solidFill>
                <a:latin typeface="Gill Sans Light"/>
                <a:cs typeface="Gill Sans Light"/>
              </a:rPr>
              <a:t>P</a:t>
            </a:r>
            <a:r>
              <a:rPr lang="pt-PT" sz="6000" dirty="0" smtClean="0">
                <a:solidFill>
                  <a:srgbClr val="FFFFFF"/>
                </a:solidFill>
                <a:latin typeface="Gill Sans Light"/>
                <a:cs typeface="Gill Sans Light"/>
              </a:rPr>
              <a:t>or doador</a:t>
            </a:r>
            <a:endParaRPr lang="pt-PT" sz="2800" dirty="0">
              <a:solidFill>
                <a:srgbClr val="FFFFFF"/>
              </a:solidFill>
              <a:latin typeface="Gill Sans Light"/>
              <a:cs typeface="Gill Sans Light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673964"/>
              </p:ext>
            </p:extLst>
          </p:nvPr>
        </p:nvGraphicFramePr>
        <p:xfrm>
          <a:off x="584199" y="2057399"/>
          <a:ext cx="7713133" cy="4052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124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A5120">
              <a:alpha val="93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60400" y="3314890"/>
            <a:ext cx="28347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Gill Sans Light"/>
                <a:cs typeface="Gill Sans Light"/>
              </a:rPr>
              <a:t>DESPESAS</a:t>
            </a:r>
            <a:endParaRPr lang="en-US" sz="6000" dirty="0">
              <a:solidFill>
                <a:schemeClr val="bg1"/>
              </a:solidFill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13275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4200" y="504296"/>
            <a:ext cx="8187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6000" dirty="0">
                <a:solidFill>
                  <a:srgbClr val="FFFFFF"/>
                </a:solidFill>
                <a:latin typeface="Gill Sans Light"/>
                <a:cs typeface="Gill Sans Light"/>
              </a:rPr>
              <a:t>P</a:t>
            </a:r>
            <a:r>
              <a:rPr lang="pt-PT" sz="6000" dirty="0" smtClean="0">
                <a:solidFill>
                  <a:srgbClr val="FFFFFF"/>
                </a:solidFill>
                <a:latin typeface="Gill Sans Light"/>
                <a:cs typeface="Gill Sans Light"/>
              </a:rPr>
              <a:t>or tipo</a:t>
            </a:r>
            <a:endParaRPr lang="pt-PT" sz="2800" dirty="0">
              <a:solidFill>
                <a:srgbClr val="FFFFFF"/>
              </a:solidFill>
              <a:latin typeface="Gill Sans Light"/>
              <a:cs typeface="Gill Sans Light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454088"/>
              </p:ext>
            </p:extLst>
          </p:nvPr>
        </p:nvGraphicFramePr>
        <p:xfrm>
          <a:off x="733778" y="2162174"/>
          <a:ext cx="7140222" cy="3849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124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4200" y="504296"/>
            <a:ext cx="8187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6000" dirty="0">
                <a:solidFill>
                  <a:srgbClr val="FFFFFF"/>
                </a:solidFill>
                <a:latin typeface="Gill Sans Light"/>
                <a:cs typeface="Gill Sans Light"/>
              </a:rPr>
              <a:t>P</a:t>
            </a:r>
            <a:r>
              <a:rPr lang="pt-PT" sz="6000" dirty="0" smtClean="0">
                <a:solidFill>
                  <a:srgbClr val="FFFFFF"/>
                </a:solidFill>
                <a:latin typeface="Gill Sans Light"/>
                <a:cs typeface="Gill Sans Light"/>
              </a:rPr>
              <a:t>or </a:t>
            </a:r>
            <a:r>
              <a:rPr lang="pt-PT" sz="6000" dirty="0" smtClean="0">
                <a:solidFill>
                  <a:srgbClr val="FFFFFF"/>
                </a:solidFill>
                <a:latin typeface="Gill Sans Light"/>
                <a:cs typeface="Gill Sans Light"/>
              </a:rPr>
              <a:t>projeto</a:t>
            </a:r>
            <a:endParaRPr lang="pt-PT" sz="2800" dirty="0">
              <a:solidFill>
                <a:srgbClr val="FFFFFF"/>
              </a:solidFill>
              <a:latin typeface="Gill Sans Light"/>
              <a:cs typeface="Gill Sans Light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69615"/>
              </p:ext>
            </p:extLst>
          </p:nvPr>
        </p:nvGraphicFramePr>
        <p:xfrm>
          <a:off x="725311" y="2057399"/>
          <a:ext cx="7106356" cy="3897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6578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Custom 1">
      <a:dk1>
        <a:srgbClr val="463920"/>
      </a:dk1>
      <a:lt1>
        <a:srgbClr val="FFFFFF"/>
      </a:lt1>
      <a:dk2>
        <a:srgbClr val="816C3D"/>
      </a:dk2>
      <a:lt2>
        <a:srgbClr val="F8F8F8"/>
      </a:lt2>
      <a:accent1>
        <a:srgbClr val="D5652C"/>
      </a:accent1>
      <a:accent2>
        <a:srgbClr val="AAA239"/>
      </a:accent2>
      <a:accent3>
        <a:srgbClr val="816C3D"/>
      </a:accent3>
      <a:accent4>
        <a:srgbClr val="46392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3465</TotalTime>
  <Words>156</Words>
  <Application>Microsoft Macintosh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Kontortema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Tiê Franco Brotto</dc:creator>
  <cp:lastModifiedBy>Tomas Rosenfeld</cp:lastModifiedBy>
  <cp:revision>224</cp:revision>
  <dcterms:created xsi:type="dcterms:W3CDTF">2013-09-21T19:55:12Z</dcterms:created>
  <dcterms:modified xsi:type="dcterms:W3CDTF">2015-05-13T15:07:20Z</dcterms:modified>
</cp:coreProperties>
</file>